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1" r:id="rId3"/>
    <p:sldId id="292" r:id="rId4"/>
    <p:sldId id="293" r:id="rId5"/>
    <p:sldId id="295" r:id="rId6"/>
    <p:sldId id="305" r:id="rId7"/>
    <p:sldId id="321" r:id="rId8"/>
    <p:sldId id="306" r:id="rId9"/>
    <p:sldId id="313" r:id="rId10"/>
    <p:sldId id="294" r:id="rId11"/>
    <p:sldId id="314" r:id="rId12"/>
    <p:sldId id="304" r:id="rId13"/>
    <p:sldId id="303" r:id="rId14"/>
    <p:sldId id="296" r:id="rId15"/>
    <p:sldId id="316" r:id="rId16"/>
    <p:sldId id="317" r:id="rId17"/>
    <p:sldId id="322" r:id="rId18"/>
    <p:sldId id="275" r:id="rId19"/>
    <p:sldId id="307" r:id="rId20"/>
    <p:sldId id="279" r:id="rId21"/>
    <p:sldId id="319" r:id="rId22"/>
    <p:sldId id="281" r:id="rId23"/>
    <p:sldId id="282" r:id="rId24"/>
    <p:sldId id="283" r:id="rId25"/>
    <p:sldId id="284" r:id="rId26"/>
    <p:sldId id="285" r:id="rId27"/>
    <p:sldId id="269" r:id="rId28"/>
    <p:sldId id="270" r:id="rId29"/>
    <p:sldId id="272" r:id="rId30"/>
    <p:sldId id="271" r:id="rId31"/>
    <p:sldId id="320" r:id="rId32"/>
    <p:sldId id="274" r:id="rId33"/>
    <p:sldId id="290" r:id="rId34"/>
    <p:sldId id="323" r:id="rId35"/>
    <p:sldId id="302" r:id="rId36"/>
    <p:sldId id="310" r:id="rId3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B2B2B2"/>
    <a:srgbClr val="202020"/>
    <a:srgbClr val="323232"/>
    <a:srgbClr val="CC3300"/>
    <a:srgbClr val="CC00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 autoAdjust="0"/>
    <p:restoredTop sz="86453"/>
  </p:normalViewPr>
  <p:slideViewPr>
    <p:cSldViewPr snapToGrid="0" showGuides="1">
      <p:cViewPr varScale="1">
        <p:scale>
          <a:sx n="130" d="100"/>
          <a:sy n="130" d="100"/>
        </p:scale>
        <p:origin x="1240" y="176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4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9 8191,'-15'0'0,"-17"-4"1265,-7 3 1,8-2 0,10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4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24575,'-8'7'0,"2"-1"0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5T13:36:37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24575,'-7'0'0,"0"0"0,0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1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0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0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5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72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54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&amp;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线条"/>
          <p:cNvSpPr/>
          <p:nvPr/>
        </p:nvSpPr>
        <p:spPr>
          <a:xfrm>
            <a:off x="650617" y="3068804"/>
            <a:ext cx="258408" cy="258408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sym typeface="Microsoft YaHei"/>
            </a:endParaRPr>
          </a:p>
        </p:txBody>
      </p:sp>
      <p:sp>
        <p:nvSpPr>
          <p:cNvPr id="7" name="圆角矩形 130"/>
          <p:cNvSpPr/>
          <p:nvPr userDrawn="1"/>
        </p:nvSpPr>
        <p:spPr>
          <a:xfrm>
            <a:off x="0" y="708605"/>
            <a:ext cx="10800000" cy="4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rgbClr val="FFFFFF"/>
              </a:gs>
              <a:gs pos="5000">
                <a:schemeClr val="bg1"/>
              </a:gs>
              <a:gs pos="0">
                <a:schemeClr val="bg1"/>
              </a:gs>
              <a:gs pos="75000">
                <a:srgbClr val="089CFF"/>
              </a:gs>
            </a:gsLst>
            <a:lin ang="10800000" scaled="1"/>
          </a:gradFill>
          <a:ln w="28575">
            <a:noFill/>
          </a:ln>
        </p:spPr>
        <p:txBody>
          <a:bodyPr wrap="square" anchor="t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 dirty="0">
              <a:ln>
                <a:solidFill>
                  <a:srgbClr val="5B9BD5">
                    <a:lumMod val="75000"/>
                  </a:srgbClr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8" name="标题 11"/>
          <p:cNvSpPr>
            <a:spLocks noGrp="1"/>
          </p:cNvSpPr>
          <p:nvPr>
            <p:ph type="title"/>
          </p:nvPr>
        </p:nvSpPr>
        <p:spPr>
          <a:xfrm>
            <a:off x="82697" y="63893"/>
            <a:ext cx="10656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665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libaba PuHuiTi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09292" y="172633"/>
            <a:ext cx="1266001" cy="4187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23514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&amp;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8326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>
            <a:extLst>
              <a:ext uri="{FF2B5EF4-FFF2-40B4-BE49-F238E27FC236}">
                <a16:creationId xmlns:a16="http://schemas.microsoft.com/office/drawing/2014/main" id="{408D55F5-7B5B-7845-8686-0817455F06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3178" y="1954309"/>
            <a:ext cx="5329403" cy="4384389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7E146F7D-C0D8-514E-A5AD-CACAAA7D7F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891" y="1160042"/>
            <a:ext cx="10755475" cy="411479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E6EFCE2-45FC-5E49-890A-535CF2031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92" y="451046"/>
            <a:ext cx="10777689" cy="684580"/>
          </a:xfrm>
        </p:spPr>
        <p:txBody>
          <a:bodyPr tIns="46800" bIns="46800" anchor="ctr">
            <a:norm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3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r>
              <a:rPr kumimoji="1" lang="zh-CN" altLang="en-US" dirty="0"/>
              <a:t>标题</a:t>
            </a:r>
          </a:p>
        </p:txBody>
      </p:sp>
      <p:sp>
        <p:nvSpPr>
          <p:cNvPr id="8" name="文本占位符 17">
            <a:extLst>
              <a:ext uri="{FF2B5EF4-FFF2-40B4-BE49-F238E27FC236}">
                <a16:creationId xmlns:a16="http://schemas.microsoft.com/office/drawing/2014/main" id="{ABD88DA7-3D82-4E41-AA6A-1B6C90A09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90" y="1954310"/>
            <a:ext cx="5104239" cy="288349"/>
          </a:xfrm>
        </p:spPr>
        <p:txBody>
          <a:bodyPr wrap="square" anchor="t">
            <a:spAutoFit/>
          </a:bodyPr>
          <a:lstStyle>
            <a:lvl1pPr marL="0" marR="0" indent="0" algn="l" defTabSz="914309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正文小字内容</a:t>
            </a:r>
            <a:endParaRPr kumimoji="1" lang="en-US" altLang="zh-CN" dirty="0"/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9A7DED4D-AE5B-1444-A684-C1AC1DDE61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58929" y="6353487"/>
            <a:ext cx="290144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2C2116-D74C-5146-9E3A-C3517001FA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892" y="6437086"/>
            <a:ext cx="1058303" cy="1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CDADD-3D24-A945-9934-189369970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FFB86-2E99-8B45-8B4A-77506AE5A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92" y="6437086"/>
            <a:ext cx="1058303" cy="133656"/>
          </a:xfrm>
          <a:prstGeom prst="rect">
            <a:avLst/>
          </a:prstGeom>
        </p:spPr>
      </p:pic>
      <p:sp>
        <p:nvSpPr>
          <p:cNvPr id="6" name="标题 6">
            <a:extLst>
              <a:ext uri="{FF2B5EF4-FFF2-40B4-BE49-F238E27FC236}">
                <a16:creationId xmlns:a16="http://schemas.microsoft.com/office/drawing/2014/main" id="{7855A011-C9CF-9543-9B7D-69D3EF51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92" y="451046"/>
            <a:ext cx="10777689" cy="684580"/>
          </a:xfrm>
        </p:spPr>
        <p:txBody>
          <a:bodyPr tIns="46800" bIns="46800" anchor="ctr">
            <a:norm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3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573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9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6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alipay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7410" y="-43544"/>
            <a:ext cx="12346820" cy="69450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"/>
          <p:cNvSpPr txBox="1"/>
          <p:nvPr/>
        </p:nvSpPr>
        <p:spPr>
          <a:xfrm>
            <a:off x="624977" y="6376876"/>
            <a:ext cx="6666224" cy="20787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>
              <a:buClr>
                <a:srgbClr val="F5F5F5"/>
              </a:buClr>
              <a:buFont typeface="Microsoft Sans Serif"/>
              <a:defRPr sz="2700">
                <a:solidFill>
                  <a:srgbClr val="C0C0C0"/>
                </a:solidFill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  <a:hlinkClick r:id="" action="ppaction://noaction"/>
              </a:defRPr>
            </a:lvl1pPr>
          </a:lstStyle>
          <a:p>
            <a:r>
              <a:rPr sz="1350" dirty="0">
                <a:hlinkClick r:id="rId10"/>
              </a:rPr>
              <a:t> </a:t>
            </a: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11" cstate="print">
            <a:alphaModFix amt="80126"/>
          </a:blip>
          <a:srcRect/>
          <a:stretch>
            <a:fillRect/>
          </a:stretch>
        </p:blipFill>
        <p:spPr>
          <a:xfrm>
            <a:off x="1875960" y="-43544"/>
            <a:ext cx="9636112" cy="69450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631" y="341225"/>
            <a:ext cx="1598281" cy="5287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21839" y="6540500"/>
            <a:ext cx="29655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9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g-structured_merge-tre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nowflake.com/en/user-guide/tables-auto-recluster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5.png"/><Relationship Id="rId7" Type="http://schemas.openxmlformats.org/officeDocument/2006/relationships/customXml" Target="../ink/ink2.xml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customXml" Target="../ink/ink4.xml"/><Relationship Id="rId10" Type="http://schemas.openxmlformats.org/officeDocument/2006/relationships/image" Target="../media/image21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horaed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884680"/>
            <a:ext cx="121920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Apache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HoraeDB 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在蚂蚁集团</a:t>
            </a:r>
            <a:endParaRPr lang="en-US" altLang="zh-CN" sz="32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高基数时序场景下的优化实践</a:t>
            </a:r>
            <a:endParaRPr lang="zh-CN" sz="32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158111"/>
            <a:ext cx="12192000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演讲人：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刘家财</a:t>
            </a:r>
            <a:endParaRPr lang="en-US" altLang="zh-CN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Apache</a:t>
            </a:r>
            <a:r>
              <a:rPr lang="zh-CN" altLang="en-US" sz="2000" b="1" dirty="0">
                <a:solidFill>
                  <a:schemeClr val="bg1"/>
                </a:solidFill>
                <a:ea typeface="思源黑体 CN Bold" panose="020B0800000000000000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HoraeDB</a:t>
            </a:r>
            <a:r>
              <a:rPr lang="zh-CN" altLang="en-US" sz="2000" b="1" dirty="0">
                <a:solidFill>
                  <a:schemeClr val="bg1"/>
                </a:solidFill>
                <a:ea typeface="思源黑体 CN Bold" panose="020B0800000000000000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PPMC</a:t>
            </a:r>
            <a:r>
              <a:rPr lang="zh-CN" altLang="en-US" sz="2000" b="1" dirty="0">
                <a:solidFill>
                  <a:schemeClr val="bg1"/>
                </a:solidFill>
                <a:ea typeface="思源黑体 CN Bold" panose="020B0800000000000000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Member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a typeface="思源黑体 CN Bold" panose="020B0800000000000000" charset="-122"/>
              </a:rPr>
              <a:t>蚂蚁集团技术专家</a:t>
            </a:r>
            <a:endParaRPr lang="en-US" altLang="zh-CN" sz="2000" b="1" dirty="0">
              <a:solidFill>
                <a:schemeClr val="bg1"/>
              </a:solidFill>
              <a:ea typeface="思源黑体 CN Bold" panose="020B0800000000000000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https://</a:t>
            </a:r>
            <a:r>
              <a:rPr lang="en-US" altLang="zh-CN" sz="2000" b="1" dirty="0" err="1">
                <a:solidFill>
                  <a:schemeClr val="bg1"/>
                </a:solidFill>
                <a:ea typeface="思源黑体 CN Bold" panose="020B0800000000000000" charset="-122"/>
              </a:rPr>
              <a:t>github.com</a:t>
            </a:r>
            <a:r>
              <a:rPr lang="en-US" altLang="zh-CN" sz="2000" b="1" dirty="0">
                <a:solidFill>
                  <a:schemeClr val="bg1"/>
                </a:solidFill>
                <a:ea typeface="思源黑体 CN Bold" panose="020B0800000000000000" charset="-122"/>
              </a:rPr>
              <a:t>/jiacai2050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2"/>
    </mc:Choice>
    <mc:Fallback xmlns="">
      <p:transition spd="slow" advTm="572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14681-FFAE-02CD-B9BA-55E17DE72660}"/>
              </a:ext>
            </a:extLst>
          </p:cNvPr>
          <p:cNvSpPr txBox="1"/>
          <p:nvPr/>
        </p:nvSpPr>
        <p:spPr>
          <a:xfrm>
            <a:off x="2101474" y="2645246"/>
            <a:ext cx="6121100" cy="12899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+mn-ea"/>
                <a:cs typeface="Alibaba PuHuiTi B" pitchFamily="18" charset="-122"/>
              </a:rPr>
              <a:t>主流的时序数据库</a:t>
            </a:r>
            <a:endParaRPr lang="zh-CN" altLang="en-US" dirty="0">
              <a:solidFill>
                <a:srgbClr val="0C5EFF"/>
              </a:solidFill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  <a:latin typeface="+mn-ea"/>
                <a:cs typeface="Alibaba PuHuiTi M" pitchFamily="18" charset="-122"/>
              </a:rPr>
              <a:t>InfluxDB</a:t>
            </a:r>
            <a:endParaRPr lang="zh-CN" altLang="en-US" dirty="0"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Prometheus</a:t>
            </a:r>
            <a:endParaRPr lang="en-US" altLang="zh-CN" dirty="0">
              <a:latin typeface="+mn-ea"/>
              <a:cs typeface="Alibaba PuHuiTi M" pitchFamily="18" charset="-122"/>
            </a:endParaRPr>
          </a:p>
        </p:txBody>
      </p:sp>
      <p:sp>
        <p:nvSpPr>
          <p:cNvPr id="4" name="右箭头 90">
            <a:extLst>
              <a:ext uri="{FF2B5EF4-FFF2-40B4-BE49-F238E27FC236}">
                <a16:creationId xmlns:a16="http://schemas.microsoft.com/office/drawing/2014/main" id="{FF2D80E9-8282-BBFD-6F53-14F4F7C6B771}"/>
              </a:ext>
            </a:extLst>
          </p:cNvPr>
          <p:cNvSpPr/>
          <p:nvPr/>
        </p:nvSpPr>
        <p:spPr>
          <a:xfrm>
            <a:off x="4915384" y="3023587"/>
            <a:ext cx="927997" cy="581439"/>
          </a:xfrm>
          <a:prstGeom prst="rightArrow">
            <a:avLst>
              <a:gd name="adj1" fmla="val 36818"/>
              <a:gd name="adj2" fmla="val 50000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3F9F4-A686-CCC1-7B2F-45D72A98000E}"/>
              </a:ext>
            </a:extLst>
          </p:cNvPr>
          <p:cNvSpPr txBox="1"/>
          <p:nvPr/>
        </p:nvSpPr>
        <p:spPr>
          <a:xfrm>
            <a:off x="6537107" y="2645246"/>
            <a:ext cx="3370934" cy="1273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+mn-ea"/>
                <a:cs typeface="Alibaba PuHuiTi B" pitchFamily="18" charset="-122"/>
              </a:rPr>
              <a:t>问题</a:t>
            </a:r>
            <a:endParaRPr lang="zh-CN" altLang="en-US" b="1" dirty="0">
              <a:solidFill>
                <a:srgbClr val="0C5EFF"/>
              </a:solidFill>
              <a:effectLst/>
              <a:latin typeface="+mn-ea"/>
              <a:cs typeface="Alibaba PuHuiTi B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• </a:t>
            </a:r>
            <a:r>
              <a:rPr lang="zh-CN" altLang="en-US" dirty="0">
                <a:effectLst/>
                <a:latin typeface="+mn-ea"/>
                <a:cs typeface="Alibaba PuHuiTi M" pitchFamily="18" charset="-122"/>
              </a:rPr>
              <a:t>时间线高基数问题</a:t>
            </a:r>
            <a:endParaRPr lang="en-US" altLang="zh-CN" dirty="0">
              <a:latin typeface="+mn-ea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+mn-ea"/>
                <a:cs typeface="Alibaba PuHuiTi M" pitchFamily="18" charset="-122"/>
              </a:rPr>
              <a:t>• </a:t>
            </a:r>
            <a:r>
              <a:rPr lang="zh-CN" altLang="en-US" dirty="0">
                <a:latin typeface="+mn-ea"/>
                <a:cs typeface="Alibaba PuHuiTi M" pitchFamily="18" charset="-122"/>
              </a:rPr>
              <a:t>社区分布式方案不够完备</a:t>
            </a:r>
            <a:endParaRPr lang="en-US" altLang="zh-CN" dirty="0">
              <a:latin typeface="+mn-ea"/>
              <a:cs typeface="Alibaba PuHuiTi M" pitchFamily="18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BA38-0993-BD8E-80CE-7A858C5F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88"/>
    </mc:Choice>
    <mc:Fallback xmlns="">
      <p:transition spd="slow" advTm="8918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08998" y="2829560"/>
            <a:ext cx="126028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1.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背景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949D7-751C-B9D5-6D51-C7B0656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676" y="3141000"/>
            <a:ext cx="2734647" cy="576000"/>
          </a:xfrm>
        </p:spPr>
        <p:txBody>
          <a:bodyPr/>
          <a:lstStyle/>
          <a:p>
            <a:pPr algn="ctr"/>
            <a:r>
              <a:rPr lang="en-US" altLang="zh-CN" sz="3600" dirty="0"/>
              <a:t>2.</a:t>
            </a:r>
            <a:r>
              <a:rPr lang="zh-CN" altLang="en-US" sz="3600" dirty="0"/>
              <a:t> 核心设计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4509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>
            <a:extLst>
              <a:ext uri="{FF2B5EF4-FFF2-40B4-BE49-F238E27FC236}">
                <a16:creationId xmlns:a16="http://schemas.microsoft.com/office/drawing/2014/main" id="{96198006-80FF-00C7-6E28-EE21CB3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97" y="1775636"/>
            <a:ext cx="4815861" cy="39446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E73285E-8D2C-B659-1215-07EC8C2474AC}"/>
              </a:ext>
            </a:extLst>
          </p:cNvPr>
          <p:cNvSpPr txBox="1"/>
          <p:nvPr/>
        </p:nvSpPr>
        <p:spPr>
          <a:xfrm>
            <a:off x="313028" y="2202453"/>
            <a:ext cx="5103924" cy="1904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列式存储（</a:t>
            </a:r>
            <a:r>
              <a:rPr lang="en-US" altLang="zh-CN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Parquet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b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</a:br>
            <a:r>
              <a:rPr lang="en-US" altLang="zh-CN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高效 </a:t>
            </a:r>
            <a:r>
              <a:rPr lang="en-US" altLang="zh-CN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scan</a:t>
            </a:r>
            <a:r>
              <a:rPr lang="zh-CN" altLang="en-US" sz="16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+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多级剪枝 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+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后置构建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可选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的倒排索引</a:t>
            </a:r>
            <a:endParaRPr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核心：摒弃时间线概念，去除对倒排索引的强依赖，针对不同 </a:t>
            </a:r>
            <a:r>
              <a:rPr lang="en-US" altLang="zh-CN" sz="16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tag </a:t>
            </a:r>
            <a:r>
              <a:rPr lang="zh-CN" altLang="en-US" sz="16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灵活选择索引</a:t>
            </a:r>
            <a:endParaRPr lang="en-US" altLang="zh-CN" sz="1600" dirty="0">
              <a:solidFill>
                <a:srgbClr val="FF000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98CAFD-1941-1C57-348F-1943CBB1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高基数解决方案</a:t>
            </a:r>
          </a:p>
        </p:txBody>
      </p:sp>
    </p:spTree>
    <p:extLst>
      <p:ext uri="{BB962C8B-B14F-4D97-AF65-F5344CB8AC3E}">
        <p14:creationId xmlns:p14="http://schemas.microsoft.com/office/powerpoint/2010/main" val="65736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10"/>
    </mc:Choice>
    <mc:Fallback xmlns="">
      <p:transition spd="slow" advTm="733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AE73285E-8D2C-B659-1215-07EC8C2474AC}"/>
              </a:ext>
            </a:extLst>
          </p:cNvPr>
          <p:cNvSpPr txBox="1"/>
          <p:nvPr/>
        </p:nvSpPr>
        <p:spPr>
          <a:xfrm>
            <a:off x="423613" y="2525120"/>
            <a:ext cx="4815861" cy="1299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面向云原生</a:t>
            </a:r>
            <a:r>
              <a:rPr lang="zh-CN" altLang="en-CN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设计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计算存储分离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的设计架构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组件都可以任意</a:t>
            </a:r>
            <a:r>
              <a:rPr lang="zh-CN" altLang="en-CN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扩缩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08BCC0-4941-297E-BCF2-A86C6E4B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22" y="1679945"/>
            <a:ext cx="8157243" cy="44841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1B65AE1-A967-9D40-5951-4552504E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分布式方案</a:t>
            </a:r>
          </a:p>
        </p:txBody>
      </p:sp>
    </p:spTree>
    <p:extLst>
      <p:ext uri="{BB962C8B-B14F-4D97-AF65-F5344CB8AC3E}">
        <p14:creationId xmlns:p14="http://schemas.microsoft.com/office/powerpoint/2010/main" val="21261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03"/>
    </mc:Choice>
    <mc:Fallback xmlns="">
      <p:transition spd="slow" advTm="6480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7D57A5D4-C683-828B-62D7-CEDE92C9270B}"/>
              </a:ext>
            </a:extLst>
          </p:cNvPr>
          <p:cNvSpPr txBox="1"/>
          <p:nvPr/>
        </p:nvSpPr>
        <p:spPr>
          <a:xfrm>
            <a:off x="1250166" y="2355445"/>
            <a:ext cx="396015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解决时间线高基数问题</a:t>
            </a:r>
            <a:endParaRPr lang="en-US" altLang="zh-CN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 </a:t>
            </a:r>
            <a:r>
              <a:rPr lang="en-US" altLang="zh-CN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APM</a:t>
            </a: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型时序数据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同时</a:t>
            </a: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能高效处理好高基数时间线场景</a:t>
            </a:r>
            <a:endParaRPr lang="en-US" altLang="zh-CN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5F21F58-A1E6-034D-51B4-0F6F1D6671D8}"/>
              </a:ext>
            </a:extLst>
          </p:cNvPr>
          <p:cNvSpPr txBox="1"/>
          <p:nvPr/>
        </p:nvSpPr>
        <p:spPr>
          <a:xfrm>
            <a:off x="6451986" y="2355445"/>
            <a:ext cx="396015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提供原生分布式方案</a:t>
            </a:r>
            <a:endParaRPr lang="en-US" altLang="zh-CN" b="1" dirty="0">
              <a:solidFill>
                <a:srgbClr val="0C5EF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大规模部署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提供高可用、高可靠的服务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支持水平扩容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支持高效的分布式查询</a:t>
            </a:r>
            <a:endParaRPr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54E09-832E-1C28-4301-E755DE08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9"/>
    </mc:Choice>
    <mc:Fallback xmlns="">
      <p:transition spd="slow" advTm="4175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08998" y="2829560"/>
            <a:ext cx="126028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1.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背景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949D7-751C-B9D5-6D51-C7B0656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676" y="3141000"/>
            <a:ext cx="2734647" cy="576000"/>
          </a:xfrm>
        </p:spPr>
        <p:txBody>
          <a:bodyPr/>
          <a:lstStyle/>
          <a:p>
            <a:pPr algn="ctr"/>
            <a:r>
              <a:rPr lang="en-US" altLang="zh-CN" sz="3600" dirty="0"/>
              <a:t>3.</a:t>
            </a:r>
            <a:r>
              <a:rPr lang="zh-CN" altLang="en-US" sz="3600" dirty="0"/>
              <a:t> 查询优化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6348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A1D3AD-8C4A-A37A-E474-CC1488C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查询优化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73737-BAC5-E51C-90C0-0865128752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96863" cy="287338"/>
          </a:xfrm>
        </p:spPr>
        <p:txBody>
          <a:bodyPr/>
          <a:lstStyle/>
          <a:p>
            <a:fld id="{86CB4B4D-7CA3-9044-876B-883B54F8677D}" type="slidenum">
              <a:rPr lang="en-CN" smtClean="0"/>
              <a:t>16</a:t>
            </a:fld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25664-8BF3-3DCD-68C8-EBFAB499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94" y="1203276"/>
            <a:ext cx="6571831" cy="5088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DAE54-2C29-9D27-34D3-3CA252213A52}"/>
              </a:ext>
            </a:extLst>
          </p:cNvPr>
          <p:cNvSpPr txBox="1"/>
          <p:nvPr/>
        </p:nvSpPr>
        <p:spPr>
          <a:xfrm>
            <a:off x="296863" y="1390264"/>
            <a:ext cx="2281074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LSM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系统读取路径：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Memtable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SST</a:t>
            </a:r>
          </a:p>
          <a:p>
            <a:pPr marL="0" marR="0" indent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23369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F0948-95CA-D6FA-51D6-860559ED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优化思路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0C9C9-6C63-9891-88E6-D4F659BF4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96863" cy="287338"/>
          </a:xfrm>
        </p:spPr>
        <p:txBody>
          <a:bodyPr/>
          <a:lstStyle/>
          <a:p>
            <a:fld id="{86CB4B4D-7CA3-9044-876B-883B54F8677D}" type="slidenum">
              <a:rPr lang="en-CN" smtClean="0"/>
              <a:t>17</a:t>
            </a:fld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6E57C-73EC-A997-04E2-21FFCA796655}"/>
              </a:ext>
            </a:extLst>
          </p:cNvPr>
          <p:cNvSpPr txBox="1"/>
          <p:nvPr/>
        </p:nvSpPr>
        <p:spPr>
          <a:xfrm>
            <a:off x="82696" y="1400098"/>
            <a:ext cx="5413535" cy="27268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</a:rPr>
              <a:t>没有准确的索引前提下，如何减少 </a:t>
            </a:r>
            <a:r>
              <a:rPr lang="en-US" altLang="zh-CN" sz="1600" dirty="0">
                <a:solidFill>
                  <a:srgbClr val="000000"/>
                </a:solidFill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</a:rPr>
              <a:t>Memtable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</a:rPr>
              <a:t>SST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</a:rPr>
              <a:t>缓存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</a:rPr>
              <a:t>并发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</a:rPr>
              <a:t>分布式查询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485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3769" y="5293261"/>
            <a:ext cx="6983965" cy="9612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按行存储，写友好</a:t>
            </a:r>
            <a:endParaRPr lang="en-US" altLang="zh-CN" sz="2000" dirty="0">
              <a:solidFill>
                <a:schemeClr val="accent5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读不友好，反复转换到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Arrow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格式，成为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CPU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瓶颈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51" y="1708351"/>
            <a:ext cx="7868093" cy="31400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15FCA5-C93D-113C-FC3E-D81DB2A4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减少 </a:t>
            </a:r>
            <a:r>
              <a:rPr lang="en-US" altLang="zh-CN" dirty="0"/>
              <a:t>IO --</a:t>
            </a:r>
            <a:r>
              <a:rPr lang="zh-CN" altLang="en-US" dirty="0"/>
              <a:t> </a:t>
            </a:r>
            <a:r>
              <a:rPr lang="en-US" altLang="zh-CN" dirty="0" err="1"/>
              <a:t>Memtable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3"/>
    </mc:Choice>
    <mc:Fallback xmlns="">
      <p:transition spd="slow" advTm="484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50" y="978560"/>
            <a:ext cx="8963247" cy="436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B185A-C5E2-3B77-5FEF-11A43A5F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减少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 err="1"/>
              <a:t>Memtable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7EB40-5430-776C-9438-BA808D65E36C}"/>
              </a:ext>
            </a:extLst>
          </p:cNvPr>
          <p:cNvSpPr txBox="1"/>
          <p:nvPr/>
        </p:nvSpPr>
        <p:spPr>
          <a:xfrm>
            <a:off x="4668933" y="5687019"/>
            <a:ext cx="3944980" cy="8739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读友好的</a:t>
            </a:r>
            <a:r>
              <a:rPr lang="zh-CN" altLang="en-US" dirty="0"/>
              <a:t> </a:t>
            </a:r>
            <a:r>
              <a:rPr lang="en-US" altLang="zh-CN" dirty="0" err="1"/>
              <a:t>Memtable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zh-CN" altLang="en-CN" dirty="0"/>
              <a:t>火焰图</a:t>
            </a:r>
            <a:r>
              <a:rPr lang="zh-CN" altLang="en-US" dirty="0"/>
              <a:t>占比从</a:t>
            </a:r>
            <a:r>
              <a:rPr lang="en-US" altLang="zh-CN" dirty="0">
                <a:solidFill>
                  <a:srgbClr val="FF0000"/>
                </a:solidFill>
              </a:rPr>
              <a:t>12%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2%</a:t>
            </a:r>
            <a:endParaRPr lang="en-CN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3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8"/>
    </mc:Choice>
    <mc:Fallback xmlns="">
      <p:transition spd="slow" advTm="588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8651-7B8D-8659-9AD2-4DFC5E6D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79FD9B-5FC1-9D67-7919-1121D43449D2}"/>
              </a:ext>
            </a:extLst>
          </p:cNvPr>
          <p:cNvSpPr txBox="1"/>
          <p:nvPr/>
        </p:nvSpPr>
        <p:spPr>
          <a:xfrm>
            <a:off x="6778404" y="2752562"/>
            <a:ext cx="1833968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  <a:sym typeface="+mn-ea"/>
              </a:rPr>
              <a:t>1wssdfd</a:t>
            </a:r>
            <a:endParaRPr sz="20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5546E-9891-22AB-785C-BB782B8399D8}"/>
              </a:ext>
            </a:extLst>
          </p:cNvPr>
          <p:cNvSpPr txBox="1"/>
          <p:nvPr/>
        </p:nvSpPr>
        <p:spPr>
          <a:xfrm>
            <a:off x="432766" y="1525910"/>
            <a:ext cx="1974900" cy="2687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2.0 45 Light" pitchFamily="18" charset="-122"/>
                <a:cs typeface="Alibaba PuHuiTi 2.0 45 Light" pitchFamily="18" charset="-122"/>
                <a:sym typeface="Helvetica Light"/>
              </a:rPr>
              <a:t>背景</a:t>
            </a: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Alibaba PuHuiTi 2.0 45 Light" pitchFamily="18" charset="-122"/>
                <a:cs typeface="Alibaba PuHuiTi 2.0 45 Light" pitchFamily="18" charset="-122"/>
                <a:sym typeface="Helvetica Light"/>
              </a:rPr>
              <a:t>核心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2.0 45 Light" pitchFamily="18" charset="-122"/>
                <a:cs typeface="Alibaba PuHuiTi 2.0 45 Light" pitchFamily="18" charset="-122"/>
                <a:sym typeface="Helvetica Light"/>
              </a:rPr>
              <a:t>设计</a:t>
            </a: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Alibaba PuHuiTi 2.0 45 Light" pitchFamily="18" charset="-122"/>
              <a:cs typeface="Alibaba PuHuiTi 2.0 45 Light" pitchFamily="18" charset="-122"/>
              <a:sym typeface="Helvetica Light"/>
            </a:endParaRP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CN" sz="2800" dirty="0">
                <a:solidFill>
                  <a:srgbClr val="000000"/>
                </a:solidFill>
                <a:ea typeface="Alibaba PuHuiTi 2.0 45 Light" pitchFamily="18" charset="-122"/>
                <a:cs typeface="Alibaba PuHuiTi 2.0 45 Light" pitchFamily="18" charset="-122"/>
                <a:sym typeface="Helvetica Light"/>
              </a:rPr>
              <a:t>查询优化</a:t>
            </a: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libaba PuHuiTi 2.0 45 Light" pitchFamily="18" charset="-122"/>
                <a:cs typeface="Alibaba PuHuiTi 2.0 45 Light" pitchFamily="18" charset="-122"/>
                <a:sym typeface="Helvetica Light"/>
              </a:rPr>
              <a:t>应用案例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Alibaba PuHuiTi 2.0 45 Light" pitchFamily="18" charset="-122"/>
              <a:cs typeface="Alibaba PuHuiTi 2.0 45 Light" pitchFamily="18" charset="-122"/>
              <a:sym typeface="Helvetica Light"/>
            </a:endParaRP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Alibaba PuHuiTi 2.0 45 Light" pitchFamily="18" charset="-122"/>
              <a:cs typeface="Alibaba PuHuiTi 2.0 45 Light" pitchFamily="18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0782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770439" y="2829560"/>
            <a:ext cx="313739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查询优化 分布式查询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64D5A-D43F-1830-1DB3-F6C7C7DA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减少 </a:t>
            </a:r>
            <a:r>
              <a:rPr lang="en-US" altLang="zh-CN" dirty="0"/>
              <a:t>IO --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CEEA0-9ACE-56E7-3317-D8AEBB64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66" y="1451545"/>
            <a:ext cx="7772400" cy="4298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287E5-6EC5-B07A-1A0D-50C415FCF0BD}"/>
              </a:ext>
            </a:extLst>
          </p:cNvPr>
          <p:cNvSpPr txBox="1"/>
          <p:nvPr/>
        </p:nvSpPr>
        <p:spPr>
          <a:xfrm>
            <a:off x="178565" y="1592032"/>
            <a:ext cx="1987724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索引策略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：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最大、最小值</a:t>
            </a: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布隆过滤器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"/>
    </mc:Choice>
    <mc:Fallback xmlns="">
      <p:transition spd="slow" advTm="325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E840-1F67-5845-C82A-148FC78D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减少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43BB0-68E2-0907-469D-2FBDD7A354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96863" cy="287338"/>
          </a:xfrm>
        </p:spPr>
        <p:txBody>
          <a:bodyPr/>
          <a:lstStyle/>
          <a:p>
            <a:fld id="{86CB4B4D-7CA3-9044-876B-883B54F8677D}" type="slidenum">
              <a:rPr lang="en-CN" smtClean="0"/>
              <a:t>21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238C-6A54-96A9-29B3-287BECC2BF3A}"/>
              </a:ext>
            </a:extLst>
          </p:cNvPr>
          <p:cNvSpPr txBox="1"/>
          <p:nvPr/>
        </p:nvSpPr>
        <p:spPr>
          <a:xfrm>
            <a:off x="310498" y="1837930"/>
            <a:ext cx="3388748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优化策略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：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CN" sz="2000" dirty="0">
                <a:solidFill>
                  <a:srgbClr val="000000"/>
                </a:solidFill>
                <a:sym typeface="Helvetica Light"/>
              </a:rPr>
              <a:t>统计</a:t>
            </a: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字段查询频率，基数</a:t>
            </a: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实时动态调整</a:t>
            </a: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完全自动，无需用户介入</a:t>
            </a: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sym typeface="Helvetica Light"/>
            </a:endParaRPr>
          </a:p>
          <a:p>
            <a:pPr marR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dirty="0">
                <a:solidFill>
                  <a:srgbClr val="000000"/>
                </a:solidFill>
                <a:sym typeface="Helvetica Light"/>
              </a:rPr>
              <a:t>查询成功率：</a:t>
            </a:r>
            <a:r>
              <a:rPr lang="en-US" altLang="zh-CN" sz="2000" dirty="0">
                <a:solidFill>
                  <a:srgbClr val="FF0000"/>
                </a:solidFill>
                <a:sym typeface="Helvetica Light"/>
              </a:rPr>
              <a:t>60%</a:t>
            </a:r>
            <a:r>
              <a:rPr lang="zh-CN" altLang="en-US" sz="20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20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Helvetica Light"/>
              </a:rPr>
              <a:t>90%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8CE71-F33D-1C5C-9162-5A8F3DFC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34" y="1687106"/>
            <a:ext cx="7772400" cy="5170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1C003-A585-EC71-C007-F2335DC0075A}"/>
              </a:ext>
            </a:extLst>
          </p:cNvPr>
          <p:cNvSpPr txBox="1"/>
          <p:nvPr/>
        </p:nvSpPr>
        <p:spPr>
          <a:xfrm>
            <a:off x="561773" y="5209349"/>
            <a:ext cx="2040623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类似于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Snowflake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的 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Automatic Clustering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81698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29959" y="5451009"/>
            <a:ext cx="628189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从 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OSS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拉取数据，是最明显的性能瓶颈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解压很耗 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CPU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12" y="1555668"/>
            <a:ext cx="7445829" cy="33963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251231B-8790-ECB1-BBFB-229F22D2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</a:t>
            </a:r>
            <a:r>
              <a:rPr lang="en-CN" dirty="0"/>
              <a:t>缓存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6"/>
    </mc:Choice>
    <mc:Fallback xmlns="">
      <p:transition spd="slow" advTm="268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2475" y="5470668"/>
            <a:ext cx="7470302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利用本地磁盘， 作为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OSS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层的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local cache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缓解频繁从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OSS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拉取数据造成的性能问题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3" y="871494"/>
            <a:ext cx="7888150" cy="4111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8D977-0423-A2A9-D82E-4C3F81B5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</a:t>
            </a:r>
            <a:r>
              <a:rPr lang="en-CN" dirty="0"/>
              <a:t>缓存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92"/>
    </mc:Choice>
    <mc:Fallback xmlns="">
      <p:transition spd="slow" advTm="438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697" y="2026915"/>
            <a:ext cx="3121720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内存 </a:t>
            </a:r>
            <a:r>
              <a:rPr lang="en-US" altLang="zh-CN" sz="2000" dirty="0">
                <a:latin typeface="+mn-ea"/>
              </a:rPr>
              <a:t>cache </a:t>
            </a:r>
            <a:r>
              <a:rPr lang="zh-CN" altLang="en-US" sz="2000" dirty="0">
                <a:latin typeface="+mn-ea"/>
              </a:rPr>
              <a:t>存储解压后的 </a:t>
            </a:r>
            <a:r>
              <a:rPr lang="en-US" altLang="zh-CN" sz="2000" dirty="0">
                <a:latin typeface="+mn-ea"/>
              </a:rPr>
              <a:t>pages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减少 </a:t>
            </a:r>
            <a:r>
              <a:rPr lang="en-US" altLang="zh-CN" sz="2000" dirty="0">
                <a:latin typeface="+mn-ea"/>
              </a:rPr>
              <a:t>CPU </a:t>
            </a:r>
            <a:r>
              <a:rPr lang="zh-CN" altLang="en-US" sz="2000" dirty="0">
                <a:latin typeface="+mn-ea"/>
              </a:rPr>
              <a:t>消耗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92" y="1314074"/>
            <a:ext cx="7470302" cy="48900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1750EE-70C7-2378-9C19-D6ED7F87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</a:t>
            </a:r>
            <a:r>
              <a:rPr lang="en-CN" dirty="0"/>
              <a:t>缓存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2"/>
    </mc:Choice>
    <mc:Fallback xmlns="">
      <p:transition spd="slow" advTm="4508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53709" y="4928107"/>
            <a:ext cx="7470302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未命中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cache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时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首查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导致的性能问题仍然明显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43" y="2078487"/>
            <a:ext cx="7362701" cy="2244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8FF5B-C2E3-5C09-6847-CB496ED7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 </a:t>
            </a:r>
            <a:r>
              <a:rPr lang="en-CN" dirty="0"/>
              <a:t>并发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65"/>
    </mc:Choice>
    <mc:Fallback xmlns="">
      <p:transition spd="slow" advTm="229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53709" y="4928107"/>
            <a:ext cx="7470302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异步化数据拉取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在后台线程进行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，计算和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并行执行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通过并行手段，掩盖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IO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延迟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冷查询提升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2-3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09" y="1765005"/>
            <a:ext cx="7037128" cy="31631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6050A3-741E-A056-C45D-3C17977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 </a:t>
            </a:r>
            <a:r>
              <a:rPr lang="en-CN" dirty="0"/>
              <a:t>并发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9"/>
    </mc:Choice>
    <mc:Fallback xmlns="">
      <p:transition spd="slow" advTm="4310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1" y="2220114"/>
            <a:ext cx="5776433" cy="26277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2069" y="1766695"/>
            <a:ext cx="3708105" cy="3780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分区表</a:t>
            </a:r>
            <a:r>
              <a:rPr lang="zh-CN" altLang="en-US" dirty="0"/>
              <a:t>，</a:t>
            </a:r>
            <a:r>
              <a:rPr lang="zh-CN" altLang="en-CN" dirty="0"/>
              <a:t>解决</a:t>
            </a:r>
            <a:r>
              <a:rPr lang="zh-CN" altLang="en-US" dirty="0"/>
              <a:t>单表瓶颈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采用分区表的方式，进行数据分片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</a:rPr>
              <a:t>支持 </a:t>
            </a:r>
            <a:r>
              <a:rPr lang="en-US" altLang="zh-CN" dirty="0">
                <a:latin typeface="+mn-ea"/>
              </a:rPr>
              <a:t>Hash,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Random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类似 </a:t>
            </a:r>
            <a:r>
              <a:rPr lang="en-US" altLang="zh-CN" dirty="0">
                <a:latin typeface="+mn-ea"/>
              </a:rPr>
              <a:t>VM)</a:t>
            </a:r>
            <a:r>
              <a:rPr lang="zh-CN" altLang="en-US" dirty="0">
                <a:latin typeface="+mn-ea"/>
              </a:rPr>
              <a:t> 等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Range</a:t>
            </a:r>
            <a:r>
              <a:rPr lang="zh-CN" altLang="en-US" dirty="0">
                <a:latin typeface="+mn-ea"/>
              </a:rPr>
              <a:t> 分区场景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Trace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49101A-2991-5983-6D8F-20BDFE0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分布式查询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84"/>
    </mc:Choice>
    <mc:Fallback xmlns="">
      <p:transition spd="slow" advTm="8018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697" y="2170324"/>
            <a:ext cx="3299600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父表作为物理表，在固定节点打开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单机热点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17" y="1578983"/>
            <a:ext cx="6859484" cy="481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63BB31-BD8A-8612-00D3-4FDF7043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分布式查询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47"/>
    </mc:Choice>
    <mc:Fallback xmlns="">
      <p:transition spd="slow" advTm="719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697" y="2413774"/>
            <a:ext cx="373321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父表作为虚拟表，在所有节点打开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负载均衡，解除性能瓶颈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9" y="1629944"/>
            <a:ext cx="5748572" cy="41472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E28A9A-6B51-7751-E3EA-7F269470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12121"/>
                </a:solidFill>
                <a:effectLst/>
                <a:latin typeface="Helvetica" pitchFamily="2" charset="0"/>
              </a:rPr>
              <a:t>3.4 </a:t>
            </a:r>
            <a:r>
              <a:rPr lang="zh-CN" altLang="en-US" b="1" dirty="0">
                <a:solidFill>
                  <a:srgbClr val="212121"/>
                </a:solidFill>
                <a:effectLst/>
                <a:latin typeface="Helvetica" pitchFamily="2" charset="0"/>
              </a:rPr>
              <a:t>分布式查询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6"/>
    </mc:Choice>
    <mc:Fallback xmlns="">
      <p:transition spd="slow" advTm="477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08998" y="2829560"/>
            <a:ext cx="126028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1.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背景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949D7-751C-B9D5-6D51-C7B0656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138" y="3205101"/>
            <a:ext cx="1919724" cy="576000"/>
          </a:xfrm>
        </p:spPr>
        <p:txBody>
          <a:bodyPr/>
          <a:lstStyle/>
          <a:p>
            <a:pPr algn="ctr"/>
            <a:r>
              <a:rPr lang="en-US" altLang="zh-CN" sz="3600" dirty="0"/>
              <a:t>1.</a:t>
            </a:r>
            <a:r>
              <a:rPr lang="zh-CN" altLang="en-US" sz="3600" dirty="0"/>
              <a:t> 背景</a:t>
            </a:r>
            <a:endParaRPr lang="en-C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19" y="2137941"/>
            <a:ext cx="6187045" cy="3075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937890"/>
            <a:ext cx="6187045" cy="14228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只下推谓词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远端返回数据过多，大量网络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不能利用远端节点计算能力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1AEF6-E31D-9AD8-74A9-D906CDAF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12121"/>
                </a:solidFill>
                <a:effectLst/>
                <a:latin typeface="Helvetica" pitchFamily="2" charset="0"/>
              </a:rPr>
              <a:t>3.4 </a:t>
            </a:r>
            <a:r>
              <a:rPr lang="zh-CN" altLang="en-US" b="1" dirty="0">
                <a:solidFill>
                  <a:srgbClr val="212121"/>
                </a:solidFill>
                <a:effectLst/>
                <a:latin typeface="Helvetica" pitchFamily="2" charset="0"/>
              </a:rPr>
              <a:t>分布式查询</a:t>
            </a:r>
            <a:endParaRPr lang="zh-CN" altLang="en-US" dirty="0">
              <a:solidFill>
                <a:srgbClr val="212121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53"/>
    </mc:Choice>
    <mc:Fallback xmlns="">
      <p:transition spd="slow" advTm="5625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11B60B-18C4-8306-3DCF-4A3C15E5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12121"/>
                </a:solidFill>
                <a:effectLst/>
                <a:latin typeface="Helvetica" pitchFamily="2" charset="0"/>
              </a:rPr>
              <a:t>3.4 </a:t>
            </a:r>
            <a:r>
              <a:rPr lang="zh-CN" altLang="en-US" b="1" dirty="0">
                <a:solidFill>
                  <a:srgbClr val="212121"/>
                </a:solidFill>
                <a:effectLst/>
                <a:latin typeface="Helvetica" pitchFamily="2" charset="0"/>
              </a:rPr>
              <a:t>分布式查询</a:t>
            </a:r>
            <a:endParaRPr lang="zh-CN" altLang="en-US" dirty="0">
              <a:solidFill>
                <a:srgbClr val="212121"/>
              </a:solidFill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6BC471-F65B-E891-F16A-0469E7E635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96863" cy="287338"/>
          </a:xfrm>
        </p:spPr>
        <p:txBody>
          <a:bodyPr/>
          <a:lstStyle/>
          <a:p>
            <a:fld id="{86CB4B4D-7CA3-9044-876B-883B54F8677D}" type="slidenum">
              <a:rPr lang="en-CN" smtClean="0"/>
              <a:t>31</a:t>
            </a:fld>
            <a:endParaRPr lang="en-CN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2F452A-AA0A-6A69-B6D0-02741DC20C3B}"/>
              </a:ext>
            </a:extLst>
          </p:cNvPr>
          <p:cNvSpPr txBox="1"/>
          <p:nvPr/>
        </p:nvSpPr>
        <p:spPr>
          <a:xfrm>
            <a:off x="296864" y="1790487"/>
            <a:ext cx="4068660" cy="14228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CN" sz="2000" dirty="0">
                <a:latin typeface="+mn-ea"/>
              </a:rPr>
              <a:t>解析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生成计划</a:t>
            </a:r>
            <a:endParaRPr lang="en-US" altLang="zh-CN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执行</a:t>
            </a:r>
            <a:r>
              <a:rPr lang="zh-CN" altLang="en-US" sz="2000" dirty="0">
                <a:solidFill>
                  <a:srgbClr val="FF3300"/>
                </a:solidFill>
                <a:latin typeface="+mn-ea"/>
              </a:rPr>
              <a:t>分布式</a:t>
            </a:r>
            <a:r>
              <a:rPr lang="zh-CN" altLang="en-US" sz="2000" dirty="0">
                <a:latin typeface="+mn-ea"/>
              </a:rPr>
              <a:t>计划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4707675C-B0B7-E1DE-FFBA-A03DB958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283" y="1071715"/>
            <a:ext cx="5684898" cy="57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489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0245" y="1647795"/>
            <a:ext cx="56874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9" y="1802080"/>
            <a:ext cx="6233911" cy="39930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58587" y="1997839"/>
            <a:ext cx="47633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分布式物理计划</a:t>
            </a:r>
            <a:r>
              <a:rPr lang="en-US" altLang="zh-CN" dirty="0"/>
              <a:t> (</a:t>
            </a:r>
            <a:r>
              <a:rPr lang="zh-CN" altLang="en-US" dirty="0"/>
              <a:t>以聚合计算为例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SELECT SUM(col1) FROM demo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SELECT SUM(col1) FROM demo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r>
              <a:rPr lang="en-US" altLang="zh-CN" dirty="0"/>
              <a:t>SELECT SUM(col1) FROM sub_demo_0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r>
              <a:rPr lang="en-US" altLang="zh-CN" dirty="0"/>
              <a:t>SELECT SUM(col1) FROM sub_demo_1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SELECT SUM(col1) FROM sub_demo_2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F045D6-39B8-C7B8-BB35-E3EA2C19BE78}"/>
              </a:ext>
            </a:extLst>
          </p:cNvPr>
          <p:cNvSpPr/>
          <p:nvPr/>
        </p:nvSpPr>
        <p:spPr>
          <a:xfrm>
            <a:off x="7485321" y="3678863"/>
            <a:ext cx="3716204" cy="1148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824AC7-C5CE-DCD4-15B9-DDC0B9977C00}"/>
              </a:ext>
            </a:extLst>
          </p:cNvPr>
          <p:cNvSpPr txBox="1"/>
          <p:nvPr/>
        </p:nvSpPr>
        <p:spPr>
          <a:xfrm>
            <a:off x="8872608" y="41759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......</a:t>
            </a:r>
            <a:endParaRPr kumimoji="1" lang="zh-CN" altLang="en-US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564308-DC62-4745-D21A-6D0154DF758E}"/>
              </a:ext>
            </a:extLst>
          </p:cNvPr>
          <p:cNvGrpSpPr/>
          <p:nvPr/>
        </p:nvGrpSpPr>
        <p:grpSpPr>
          <a:xfrm>
            <a:off x="9176551" y="4440684"/>
            <a:ext cx="57240" cy="5040"/>
            <a:chOff x="9176551" y="4440684"/>
            <a:chExt cx="57240" cy="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170CCAE-6C79-D441-37D0-7D80E197EAFF}"/>
                    </a:ext>
                  </a:extLst>
                </p14:cNvPr>
                <p14:cNvContentPartPr/>
                <p14:nvPr/>
              </p14:nvContentPartPr>
              <p14:xfrm>
                <a:off x="9184111" y="4440684"/>
                <a:ext cx="49680" cy="36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170CCAE-6C79-D441-37D0-7D80E197EA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7991" y="4434564"/>
                  <a:ext cx="619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DEE0460-1C8B-D4DB-CD26-2F409CD267F6}"/>
                    </a:ext>
                  </a:extLst>
                </p14:cNvPr>
                <p14:cNvContentPartPr/>
                <p14:nvPr/>
              </p14:nvContentPartPr>
              <p14:xfrm>
                <a:off x="9176551" y="4440684"/>
                <a:ext cx="5400" cy="5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DEE0460-1C8B-D4DB-CD26-2F409CD267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70431" y="4434564"/>
                  <a:ext cx="17640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A539E3A-51DC-37E9-CF05-A871D2B71C1A}"/>
                  </a:ext>
                </a:extLst>
              </p14:cNvPr>
              <p14:cNvContentPartPr/>
              <p14:nvPr/>
            </p14:nvContentPartPr>
            <p14:xfrm>
              <a:off x="9361591" y="4371204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A539E3A-51DC-37E9-CF05-A871D2B71C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55471" y="43650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15EC471-FDA7-1766-943B-F123625C7429}"/>
                  </a:ext>
                </a:extLst>
              </p14:cNvPr>
              <p14:cNvContentPartPr/>
              <p14:nvPr/>
            </p14:nvContentPartPr>
            <p14:xfrm>
              <a:off x="10409911" y="6299364"/>
              <a:ext cx="1008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15EC471-FDA7-1766-943B-F123625C74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03791" y="6293244"/>
                <a:ext cx="223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>
            <a:extLst>
              <a:ext uri="{FF2B5EF4-FFF2-40B4-BE49-F238E27FC236}">
                <a16:creationId xmlns:a16="http://schemas.microsoft.com/office/drawing/2014/main" id="{28888E46-FFA7-6810-5CA8-51F6952A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12121"/>
                </a:solidFill>
                <a:effectLst/>
                <a:latin typeface="Helvetica" pitchFamily="2" charset="0"/>
              </a:rPr>
              <a:t>3.4 </a:t>
            </a:r>
            <a:r>
              <a:rPr lang="zh-CN" altLang="en-US" b="1" dirty="0">
                <a:solidFill>
                  <a:srgbClr val="212121"/>
                </a:solidFill>
                <a:effectLst/>
                <a:latin typeface="Helvetica" pitchFamily="2" charset="0"/>
              </a:rPr>
              <a:t>分布式查询</a:t>
            </a:r>
            <a:endParaRPr lang="zh-CN" altLang="en-US" dirty="0">
              <a:solidFill>
                <a:srgbClr val="212121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70"/>
    </mc:Choice>
    <mc:Fallback xmlns="">
      <p:transition spd="slow" advTm="6437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8511" y="2036736"/>
            <a:ext cx="5687489" cy="18845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Coprocessor like(HBase, </a:t>
            </a:r>
            <a:r>
              <a:rPr lang="en-US" altLang="zh-CN" sz="2000" dirty="0" err="1">
                <a:latin typeface="+mn-ea"/>
              </a:rPr>
              <a:t>TiDB</a:t>
            </a:r>
            <a:r>
              <a:rPr lang="en-US" altLang="zh-CN" sz="2000" dirty="0">
                <a:latin typeface="+mn-ea"/>
              </a:rPr>
              <a:t>)</a:t>
            </a:r>
            <a:endParaRPr lang="en-US" altLang="zh-CN" sz="2000" dirty="0">
              <a:solidFill>
                <a:schemeClr val="accent5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减少数据传输，提高计算并行度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生产环境实测，性能提高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 倍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A1415-BB8A-01DB-44A0-A539CDD9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12121"/>
                </a:solidFill>
                <a:effectLst/>
                <a:latin typeface="Helvetica" pitchFamily="2" charset="0"/>
              </a:rPr>
              <a:t>3.4 </a:t>
            </a:r>
            <a:r>
              <a:rPr lang="zh-CN" altLang="en-US" b="1" dirty="0">
                <a:solidFill>
                  <a:srgbClr val="212121"/>
                </a:solidFill>
                <a:effectLst/>
                <a:latin typeface="Helvetica" pitchFamily="2" charset="0"/>
              </a:rPr>
              <a:t>分布式查询</a:t>
            </a:r>
            <a:endParaRPr lang="zh-CN" altLang="en-US" dirty="0">
              <a:solidFill>
                <a:srgbClr val="212121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0"/>
    </mc:Choice>
    <mc:Fallback xmlns="">
      <p:transition spd="slow" advTm="3429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08998" y="2829560"/>
            <a:ext cx="126028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1.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背景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949D7-751C-B9D5-6D51-C7B0656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676" y="3141000"/>
            <a:ext cx="2734647" cy="576000"/>
          </a:xfrm>
        </p:spPr>
        <p:txBody>
          <a:bodyPr/>
          <a:lstStyle/>
          <a:p>
            <a:pPr algn="ctr"/>
            <a:r>
              <a:rPr lang="en-US" altLang="zh-CN" sz="3600" dirty="0"/>
              <a:t>4.</a:t>
            </a:r>
            <a:r>
              <a:rPr lang="zh-CN" altLang="en-US" sz="3600" dirty="0"/>
              <a:t> 应用案例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6010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11891" y="1749329"/>
            <a:ext cx="1556849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0528" y="1749329"/>
            <a:ext cx="4958862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59390" y="1749329"/>
            <a:ext cx="1556849" cy="3974123"/>
          </a:xfrm>
          <a:prstGeom prst="rect">
            <a:avLst/>
          </a:prstGeom>
          <a:solidFill>
            <a:srgbClr val="FFFFFF"/>
          </a:solidFill>
          <a:ln w="31750" cap="flat">
            <a:solidFill>
              <a:srgbClr val="00B0F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2933697" y="1687521"/>
            <a:ext cx="3785523" cy="83099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dirty="0"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defRPr>
            </a:pPr>
            <a:r>
              <a:rPr dirty="0"/>
              <a:t> 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700528" y="1749329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蚂蚁集团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59390" y="1749329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银行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53256" y="1749329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社区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054953" y="2447566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A</a:t>
            </a:r>
            <a:r>
              <a:rPr kumimoji="0" lang="en-US" altLang="zh-CN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ntmonitor</a:t>
            </a:r>
            <a:endParaRPr kumimoji="0" lang="en-US" altLang="zh-CN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智能监控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2054953" y="3705066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ym typeface="Helvetica Light"/>
              </a:rPr>
              <a:t>Pontus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计算平台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110836" y="5024288"/>
            <a:ext cx="4290647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516650" y="2447946"/>
            <a:ext cx="132470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流计算</a:t>
            </a:r>
            <a:endParaRPr kumimoji="0" lang="en-US" altLang="zh-CN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平台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969357" y="2450055"/>
            <a:ext cx="1582618" cy="72720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资产优选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969357" y="3704449"/>
            <a:ext cx="1535723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AntMeta</a:t>
            </a:r>
            <a:r>
              <a:rPr lang="en-US" altLang="zh-CN" dirty="0">
                <a:sym typeface="Helvetica Light"/>
              </a:rPr>
              <a:t>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投研平台</a:t>
            </a:r>
          </a:p>
        </p:txBody>
      </p:sp>
      <p:sp>
        <p:nvSpPr>
          <p:cNvPr id="68" name="下箭头 67"/>
          <p:cNvSpPr/>
          <p:nvPr/>
        </p:nvSpPr>
        <p:spPr>
          <a:xfrm rot="10800000">
            <a:off x="2546201" y="4485484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下箭头 68"/>
          <p:cNvSpPr/>
          <p:nvPr/>
        </p:nvSpPr>
        <p:spPr>
          <a:xfrm rot="10800000">
            <a:off x="5574773" y="4486049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0" name="下箭头 69"/>
          <p:cNvSpPr/>
          <p:nvPr/>
        </p:nvSpPr>
        <p:spPr>
          <a:xfrm rot="10800000">
            <a:off x="5585065" y="3199313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下箭头 70"/>
          <p:cNvSpPr/>
          <p:nvPr/>
        </p:nvSpPr>
        <p:spPr>
          <a:xfrm rot="10800000">
            <a:off x="2546201" y="3200570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515284" y="3704449"/>
            <a:ext cx="1333698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任务运行</a:t>
            </a:r>
            <a:endParaRPr lang="en-US" altLang="zh-CN" dirty="0"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Helvetica Light"/>
              </a:rPr>
              <a:t>监控</a:t>
            </a:r>
          </a:p>
        </p:txBody>
      </p:sp>
      <p:sp>
        <p:nvSpPr>
          <p:cNvPr id="73" name="下箭头 72"/>
          <p:cNvSpPr/>
          <p:nvPr/>
        </p:nvSpPr>
        <p:spPr>
          <a:xfrm rot="10800000">
            <a:off x="4056007" y="3197878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下箭头 73"/>
          <p:cNvSpPr/>
          <p:nvPr/>
        </p:nvSpPr>
        <p:spPr>
          <a:xfrm rot="10800000">
            <a:off x="4049995" y="4477874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6762687" y="2798637"/>
            <a:ext cx="1320060" cy="72644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RMS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监控系统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803621" y="4414277"/>
            <a:ext cx="1292244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77" name="下箭头 76"/>
          <p:cNvSpPr/>
          <p:nvPr/>
        </p:nvSpPr>
        <p:spPr>
          <a:xfrm rot="10800000">
            <a:off x="7274142" y="3650402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8313162" y="2329236"/>
            <a:ext cx="612581" cy="181578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快手监控平台</a:t>
            </a:r>
          </a:p>
        </p:txBody>
      </p:sp>
      <p:sp>
        <p:nvSpPr>
          <p:cNvPr id="79" name="圆角矩形 78"/>
          <p:cNvSpPr/>
          <p:nvPr/>
        </p:nvSpPr>
        <p:spPr>
          <a:xfrm>
            <a:off x="9014868" y="2333480"/>
            <a:ext cx="612581" cy="1800000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某</a:t>
            </a:r>
            <a:r>
              <a:rPr kumimoji="0" lang="en-US" altLang="zh-CN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Helvetica Light"/>
              </a:rPr>
              <a:t>智能门锁</a:t>
            </a:r>
            <a:endParaRPr kumimoji="0" lang="zh-CN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8349745" y="4983444"/>
            <a:ext cx="1292244" cy="419973"/>
          </a:xfrm>
          <a:prstGeom prst="roundRect">
            <a:avLst/>
          </a:prstGeom>
          <a:noFill/>
          <a:ln w="22225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sym typeface="Helvetica Light"/>
              </a:rPr>
              <a:t>HoraeDB</a:t>
            </a:r>
            <a:endParaRPr lang="zh-CN" altLang="en-US" dirty="0">
              <a:sym typeface="Helvetica Light"/>
            </a:endParaRPr>
          </a:p>
        </p:txBody>
      </p:sp>
      <p:sp>
        <p:nvSpPr>
          <p:cNvPr id="81" name="下箭头 80"/>
          <p:cNvSpPr/>
          <p:nvPr/>
        </p:nvSpPr>
        <p:spPr>
          <a:xfrm rot="10800000">
            <a:off x="8494447" y="4264264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下箭头 81"/>
          <p:cNvSpPr/>
          <p:nvPr/>
        </p:nvSpPr>
        <p:spPr>
          <a:xfrm rot="10800000">
            <a:off x="9145557" y="4264264"/>
            <a:ext cx="351202" cy="483078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70258A-349A-4600-234E-680BE769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应用案例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6"/>
    </mc:Choice>
    <mc:Fallback xmlns="">
      <p:transition spd="slow" advTm="531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E09E0C3-E252-8C27-2635-8E848A0CBCA8}"/>
              </a:ext>
            </a:extLst>
          </p:cNvPr>
          <p:cNvSpPr txBox="1"/>
          <p:nvPr/>
        </p:nvSpPr>
        <p:spPr>
          <a:xfrm>
            <a:off x="2755106" y="6035522"/>
            <a:ext cx="6681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https://github.com/apache/incubator-horaedb</a:t>
            </a:r>
            <a:endParaRPr lang="en-US" altLang="zh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A8C6B-1802-9D59-D19A-D568A948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联系我们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C6A10-7AB7-FEF2-1682-DDEA891E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77" y="1446971"/>
            <a:ext cx="3120104" cy="4157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7AB30-D5B9-B42C-C7E1-467D254C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84" y="1732828"/>
            <a:ext cx="3768913" cy="35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6"/>
    </mc:Choice>
    <mc:Fallback xmlns="">
      <p:transition spd="slow" advTm="531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age3image42237952">
            <a:extLst>
              <a:ext uri="{FF2B5EF4-FFF2-40B4-BE49-F238E27FC236}">
                <a16:creationId xmlns:a16="http://schemas.microsoft.com/office/drawing/2014/main" id="{30AB5E82-D8F9-92F8-D54C-B6BE3520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85" y="1826278"/>
            <a:ext cx="6692899" cy="4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FD83E316-1290-976D-3D9D-4A74D9A4C01F}"/>
              </a:ext>
            </a:extLst>
          </p:cNvPr>
          <p:cNvSpPr txBox="1"/>
          <p:nvPr/>
        </p:nvSpPr>
        <p:spPr>
          <a:xfrm>
            <a:off x="183815" y="1444512"/>
            <a:ext cx="4457633" cy="374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zh-CN" altLang="en-US" sz="20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时序数据 </a:t>
            </a:r>
            <a:endParaRPr lang="zh-CN" altLang="en-US" sz="2000" b="1" dirty="0">
              <a:solidFill>
                <a:srgbClr val="0C5EFF"/>
              </a:solidFill>
              <a:effectLst/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基于时间的一系列数据点的集合，可以将这些数据点连成</a:t>
            </a:r>
            <a:r>
              <a:rPr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（时间）</a:t>
            </a:r>
            <a:r>
              <a:rPr lang="zh-CN" altLang="en-US" sz="20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线</a:t>
            </a:r>
            <a:endParaRPr lang="en-US" altLang="zh-CN" sz="20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使用标签（</a:t>
            </a:r>
            <a:r>
              <a:rPr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Tag</a:t>
            </a:r>
            <a:r>
              <a:rPr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）来区分不同线</a:t>
            </a:r>
            <a:endParaRPr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0075FF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5FF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场景</a:t>
            </a:r>
            <a:endParaRPr lang="en-US" altLang="zh-CN" sz="2000" b="1" dirty="0">
              <a:solidFill>
                <a:srgbClr val="0075FF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Io</a:t>
            </a:r>
            <a:r>
              <a:rPr lang="en-US" altLang="zh-CN" sz="20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</a:t>
            </a:r>
            <a:r>
              <a:rPr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APM</a:t>
            </a:r>
            <a:r>
              <a:rPr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（应用性能监控）、天气预报、股票市场分析等</a:t>
            </a:r>
            <a:endParaRPr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960171-73D0-5F9E-3AE2-A08CBF2BD362}"/>
              </a:ext>
            </a:extLst>
          </p:cNvPr>
          <p:cNvSpPr txBox="1"/>
          <p:nvPr/>
        </p:nvSpPr>
        <p:spPr>
          <a:xfrm>
            <a:off x="5254624" y="3019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FBAC89-6FF7-A820-45E7-48BBCC089A6F}"/>
              </a:ext>
            </a:extLst>
          </p:cNvPr>
          <p:cNvSpPr txBox="1">
            <a:spLocks/>
          </p:cNvSpPr>
          <p:nvPr/>
        </p:nvSpPr>
        <p:spPr>
          <a:xfrm>
            <a:off x="111355" y="81481"/>
            <a:ext cx="10656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665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libaba PuHuiTi"/>
              </a:defRPr>
            </a:lvl1pPr>
            <a:lvl2pPr marL="0" marR="0" indent="1143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sz="2800" kern="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什么是时序数据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4"/>
    </mc:Choice>
    <mc:Fallback xmlns="">
      <p:transition spd="slow" advTm="568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647A90C-74AC-05A3-1C9D-976CC0A2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41" y="2039507"/>
            <a:ext cx="8920716" cy="32960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7DE596-78ED-DFFC-44FF-974A95BC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7" y="63893"/>
            <a:ext cx="10656000" cy="576000"/>
          </a:xfrm>
        </p:spPr>
        <p:txBody>
          <a:bodyPr/>
          <a:lstStyle/>
          <a:p>
            <a:r>
              <a:rPr lang="zh-CN" altLang="en-US" sz="2800" dirty="0">
                <a:ea typeface="思源黑体 CN Bold" panose="020B0800000000000000" charset="-122"/>
              </a:rPr>
              <a:t>什么是时间线</a:t>
            </a:r>
            <a:endParaRPr lang="en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E89C50-C0D7-F048-0806-E1D8B70D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74" y="1377258"/>
            <a:ext cx="9486538" cy="41034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ECF97-47A3-5589-FDEE-73FAE93CE29E}"/>
              </a:ext>
            </a:extLst>
          </p:cNvPr>
          <p:cNvSpPr txBox="1"/>
          <p:nvPr/>
        </p:nvSpPr>
        <p:spPr>
          <a:xfrm>
            <a:off x="2749881" y="6082398"/>
            <a:ext cx="681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时间线少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FF0000"/>
                </a:solidFill>
              </a:rPr>
              <a:t>适配度高</a:t>
            </a:r>
            <a:r>
              <a:rPr kumimoji="1" lang="zh-CN" altLang="en-US" dirty="0"/>
              <a:t>的场景，倒排索引能直接</a:t>
            </a:r>
            <a:r>
              <a:rPr kumimoji="1" lang="zh-CN" altLang="en-US" dirty="0">
                <a:solidFill>
                  <a:srgbClr val="FF0000"/>
                </a:solidFill>
              </a:rPr>
              <a:t>全量</a:t>
            </a:r>
            <a:r>
              <a:rPr kumimoji="1" lang="zh-CN" altLang="en-US" dirty="0"/>
              <a:t>存放在</a:t>
            </a:r>
            <a:r>
              <a:rPr kumimoji="1" lang="zh-CN" altLang="en-US" dirty="0">
                <a:solidFill>
                  <a:srgbClr val="FF0000"/>
                </a:solidFill>
              </a:rPr>
              <a:t>内存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C33D4A-3BDE-780E-4413-28399ADA8EE4}"/>
              </a:ext>
            </a:extLst>
          </p:cNvPr>
          <p:cNvSpPr txBox="1">
            <a:spLocks/>
          </p:cNvSpPr>
          <p:nvPr/>
        </p:nvSpPr>
        <p:spPr>
          <a:xfrm>
            <a:off x="188798" y="66982"/>
            <a:ext cx="10656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665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libaba PuHuiTi"/>
              </a:defRPr>
            </a:lvl1pPr>
            <a:lvl2pPr marL="0" marR="0" indent="1143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CN" sz="2800" kern="0" dirty="0">
                <a:ea typeface="思源黑体 CN Bold" panose="020B0800000000000000" charset="-122"/>
              </a:rPr>
              <a:t>倒排索引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92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AB8A7-0EC3-9175-0EC9-79C89CBA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倒排索引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7F88D-2804-2E9B-2262-8E634C1BF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96863" cy="287338"/>
          </a:xfrm>
        </p:spPr>
        <p:txBody>
          <a:bodyPr/>
          <a:lstStyle/>
          <a:p>
            <a:fld id="{86CB4B4D-7CA3-9044-876B-883B54F8677D}" type="slidenum">
              <a:rPr lang="en-CN" smtClean="0"/>
              <a:t>7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6C59F-1D26-5818-7807-1EB167A6B0B3}"/>
              </a:ext>
            </a:extLst>
          </p:cNvPr>
          <p:cNvSpPr txBox="1"/>
          <p:nvPr/>
        </p:nvSpPr>
        <p:spPr>
          <a:xfrm>
            <a:off x="3879349" y="5404118"/>
            <a:ext cx="3459923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IP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两个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的倒排索引</a:t>
            </a: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E58B0-E624-F545-2BC3-9011BD90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27" y="1728885"/>
            <a:ext cx="10328182" cy="28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34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3163DC-7A99-46A0-F72A-96673762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41" y="1268559"/>
            <a:ext cx="7966004" cy="5152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DADCB6-6312-FEBB-D3A3-00D36684DDE8}"/>
              </a:ext>
            </a:extLst>
          </p:cNvPr>
          <p:cNvSpPr txBox="1"/>
          <p:nvPr/>
        </p:nvSpPr>
        <p:spPr>
          <a:xfrm>
            <a:off x="171894" y="1996985"/>
            <a:ext cx="4585290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Alibaba PuHuiTi M" pitchFamily="18" charset="-122"/>
              </a:rPr>
              <a:t>写入性能差，索引膨胀</a:t>
            </a:r>
            <a:endParaRPr lang="en-US" altLang="zh-CN" sz="1600" dirty="0"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Alibaba PuHuiTi M" pitchFamily="18" charset="-122"/>
              </a:rPr>
              <a:t>查询性能差，索引筛选率低</a:t>
            </a:r>
            <a:endParaRPr lang="en-US" altLang="zh-CN" sz="1600" dirty="0">
              <a:latin typeface="+mn-ea"/>
              <a:cs typeface="Alibaba PuHuiTi M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Alibaba PuHuiTi M" pitchFamily="18" charset="-122"/>
              </a:rPr>
              <a:t>大量随机小 </a:t>
            </a:r>
            <a:r>
              <a:rPr lang="en-US" altLang="zh-CN" sz="1600" dirty="0">
                <a:latin typeface="+mn-ea"/>
                <a:cs typeface="Alibaba PuHuiTi M" pitchFamily="18" charset="-122"/>
              </a:rPr>
              <a:t>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+mn-ea"/>
              <a:cs typeface="Alibaba PuHuiTi M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effectLst/>
              <a:latin typeface="+mn-ea"/>
              <a:cs typeface="Alibaba PuHuiTi M" pitchFamily="18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D7E78-55A3-A07E-F9B7-B33C1F8E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时间线高基数问题</a:t>
            </a:r>
          </a:p>
        </p:txBody>
      </p:sp>
    </p:spTree>
    <p:extLst>
      <p:ext uri="{BB962C8B-B14F-4D97-AF65-F5344CB8AC3E}">
        <p14:creationId xmlns:p14="http://schemas.microsoft.com/office/powerpoint/2010/main" val="318972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59"/>
    </mc:Choice>
    <mc:Fallback xmlns="">
      <p:transition spd="slow" advTm="3169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2">
            <a:extLst>
              <a:ext uri="{FF2B5EF4-FFF2-40B4-BE49-F238E27FC236}">
                <a16:creationId xmlns:a16="http://schemas.microsoft.com/office/drawing/2014/main" id="{8E34EDD9-77AC-4AAF-219C-3D4E60030B74}"/>
              </a:ext>
            </a:extLst>
          </p:cNvPr>
          <p:cNvSpPr txBox="1">
            <a:spLocks/>
          </p:cNvSpPr>
          <p:nvPr/>
        </p:nvSpPr>
        <p:spPr>
          <a:xfrm>
            <a:off x="171208" y="118064"/>
            <a:ext cx="10656888" cy="5762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800" b="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不完善的分布式方案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31C45-B96A-1CDA-D4D3-2D4484E92431}"/>
              </a:ext>
            </a:extLst>
          </p:cNvPr>
          <p:cNvSpPr txBox="1"/>
          <p:nvPr/>
        </p:nvSpPr>
        <p:spPr>
          <a:xfrm>
            <a:off x="810364" y="1491602"/>
            <a:ext cx="4958471" cy="131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sz="28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主流时序数据库的分布式方案</a:t>
            </a:r>
            <a:endParaRPr lang="en-US" altLang="zh-CN" sz="12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800" dirty="0" err="1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InfluxDB</a:t>
            </a:r>
            <a: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：商业版</a:t>
            </a:r>
            <a:b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</a:br>
            <a:r>
              <a:rPr lang="en-US" altLang="zh-CN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Prometheus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：</a:t>
            </a:r>
            <a:r>
              <a:rPr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Thanos</a:t>
            </a:r>
            <a:endParaRPr lang="zh-CN" altLang="en-US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9EEFF-043C-A5AC-77E3-DF532D574058}"/>
              </a:ext>
            </a:extLst>
          </p:cNvPr>
          <p:cNvSpPr txBox="1"/>
          <p:nvPr/>
        </p:nvSpPr>
        <p:spPr>
          <a:xfrm>
            <a:off x="810365" y="3562739"/>
            <a:ext cx="4208032" cy="131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sz="2800" b="1" dirty="0">
                <a:solidFill>
                  <a:srgbClr val="0C5E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问题</a:t>
            </a:r>
            <a:endParaRPr lang="en-US" altLang="zh-CN" sz="12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商业版未开源</a:t>
            </a:r>
            <a:endParaRPr lang="en-US" altLang="zh-CN" sz="18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•</a:t>
            </a:r>
            <a:r>
              <a:rPr lang="zh-CN" altLang="en-US" sz="1800" dirty="0"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第三方构建，存在性能损耗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0A60BA6D-5A12-7992-73E1-2791FE0F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39" y="1293067"/>
            <a:ext cx="4369874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41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h203y0m0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6018</TotalTime>
  <Words>850</Words>
  <Application>Microsoft Macintosh PowerPoint</Application>
  <PresentationFormat>Widescreen</PresentationFormat>
  <Paragraphs>225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Alibaba PuHuiTi B</vt:lpstr>
      <vt:lpstr>Alibaba PuHuiTi H</vt:lpstr>
      <vt:lpstr>Alibaba PuHuiTi M</vt:lpstr>
      <vt:lpstr>Alibaba PuHuiTi R</vt:lpstr>
      <vt:lpstr>微软雅黑</vt:lpstr>
      <vt:lpstr>微软雅黑</vt:lpstr>
      <vt:lpstr>宋体</vt:lpstr>
      <vt:lpstr>思源黑体 CN Bold</vt:lpstr>
      <vt:lpstr>Arial</vt:lpstr>
      <vt:lpstr>Calibri</vt:lpstr>
      <vt:lpstr>Helvetica</vt:lpstr>
      <vt:lpstr>Microsoft Sans Serif</vt:lpstr>
      <vt:lpstr>Poppins</vt:lpstr>
      <vt:lpstr>1_White</vt:lpstr>
      <vt:lpstr>PowerPoint Presentation</vt:lpstr>
      <vt:lpstr>目录</vt:lpstr>
      <vt:lpstr>1. 背景</vt:lpstr>
      <vt:lpstr>PowerPoint Presentation</vt:lpstr>
      <vt:lpstr>什么是时间线</vt:lpstr>
      <vt:lpstr>PowerPoint Presentation</vt:lpstr>
      <vt:lpstr>倒排索引</vt:lpstr>
      <vt:lpstr>时间线高基数问题</vt:lpstr>
      <vt:lpstr>PowerPoint Presentation</vt:lpstr>
      <vt:lpstr>总结</vt:lpstr>
      <vt:lpstr>2. 核心设计</vt:lpstr>
      <vt:lpstr>高基数解决方案</vt:lpstr>
      <vt:lpstr>分布式方案</vt:lpstr>
      <vt:lpstr>总结</vt:lpstr>
      <vt:lpstr>3. 查询优化</vt:lpstr>
      <vt:lpstr>查询优化</vt:lpstr>
      <vt:lpstr>优化思路</vt:lpstr>
      <vt:lpstr>3.1减少 IO -- Memtable</vt:lpstr>
      <vt:lpstr>3.1 减少 IO -- Memtable</vt:lpstr>
      <vt:lpstr>3.1 减少 IO -- SST</vt:lpstr>
      <vt:lpstr>3.1 减少 IO -- SST</vt:lpstr>
      <vt:lpstr>3.2 缓存</vt:lpstr>
      <vt:lpstr>3.2 缓存</vt:lpstr>
      <vt:lpstr>3.2 缓存</vt:lpstr>
      <vt:lpstr>3.3 并发</vt:lpstr>
      <vt:lpstr>3.3 并发</vt:lpstr>
      <vt:lpstr>3.4 分布式查询</vt:lpstr>
      <vt:lpstr>3.4 分布式查询</vt:lpstr>
      <vt:lpstr>3.4 分布式查询</vt:lpstr>
      <vt:lpstr>3.4 分布式查询</vt:lpstr>
      <vt:lpstr>3.4 分布式查询</vt:lpstr>
      <vt:lpstr>3.4 分布式查询</vt:lpstr>
      <vt:lpstr>3.4 分布式查询</vt:lpstr>
      <vt:lpstr>4. 应用案例</vt:lpstr>
      <vt:lpstr>应用案例</vt:lpstr>
      <vt:lpstr>联系我们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280</cp:revision>
  <dcterms:created xsi:type="dcterms:W3CDTF">2023-12-11T05:58:31Z</dcterms:created>
  <dcterms:modified xsi:type="dcterms:W3CDTF">2024-03-26T08:36:48Z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B954E8D16A84005735A027657E6D30FB_43</vt:lpwstr>
  </property>
</Properties>
</file>